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9" r:id="rId1"/>
  </p:sldMasterIdLst>
  <p:notesMasterIdLst>
    <p:notesMasterId r:id="rId9"/>
  </p:notesMasterIdLst>
  <p:handoutMasterIdLst>
    <p:handoutMasterId r:id="rId10"/>
  </p:handoutMasterIdLst>
  <p:sldIdLst>
    <p:sldId id="375" r:id="rId2"/>
    <p:sldId id="379" r:id="rId3"/>
    <p:sldId id="385" r:id="rId4"/>
    <p:sldId id="394" r:id="rId5"/>
    <p:sldId id="391" r:id="rId6"/>
    <p:sldId id="399" r:id="rId7"/>
    <p:sldId id="400" r:id="rId8"/>
  </p:sldIdLst>
  <p:sldSz cx="9144000" cy="6858000" type="screen4x3"/>
  <p:notesSz cx="6858000" cy="9947275"/>
  <p:defaultTextStyle>
    <a:defPPr>
      <a:defRPr lang="ru-RU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  <a:srgbClr val="16EA16"/>
    <a:srgbClr val="B8ECFE"/>
    <a:srgbClr val="0000FF"/>
    <a:srgbClr val="5D2884"/>
    <a:srgbClr val="ED4213"/>
    <a:srgbClr val="04B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6" autoAdjust="0"/>
    <p:restoredTop sz="94689" autoAdjust="0"/>
  </p:normalViewPr>
  <p:slideViewPr>
    <p:cSldViewPr>
      <p:cViewPr>
        <p:scale>
          <a:sx n="100" d="100"/>
          <a:sy n="100" d="100"/>
        </p:scale>
        <p:origin x="-201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EDB8FFE-FF78-461E-9651-618373A223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 defTabSz="9142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6E8DE7-5AA2-4351-B612-52E812F2F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 defTabSz="9142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81A015-0369-4359-81D9-D9E4231B87CA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514E6A-71D2-4C53-81A9-99AEBB628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 defTabSz="9142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627B6-7FC0-4EEC-8A35-C1C9143C45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DF9B0F0-2E1C-4332-AE47-4640970AD75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0050162-9117-47EB-B333-21561D3A8E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 defTabSz="9142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FE7CD3-BEB3-4870-9F48-F99840E0A1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 defTabSz="9142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0D4F0-FAEE-4594-B5FB-5BCB92033BEB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980DE1EF-026D-4C8B-B5CD-DFD06E2EEE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D8E2B9E-1C81-47BF-8F70-CE937C355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3A510B-4700-4B65-9027-1FC82B2C75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 defTabSz="9142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0BBDD9-74F7-4FF0-AFC3-A918AB0F4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AD59A04-2E2A-4D88-97DC-42A1B4176E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4970550-58C1-44F0-A1BD-038A3AA9353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12" tIns="48112" rIns="96212" bIns="48112" anchor="b"/>
          <a:lstStyle>
            <a:lvl1pPr defTabSz="922338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fld id="{19FB02DA-A3F3-42CB-B41E-B291AA40295E}" type="slidenum">
              <a:rPr lang="en-GB" altLang="ru-RU" sz="1300">
                <a:latin typeface="Arial" panose="020B0604020202020204" pitchFamily="34" charset="0"/>
                <a:cs typeface="Times New Roman" panose="02020603050405020304" pitchFamily="18" charset="0"/>
              </a:rPr>
              <a:pPr algn="r" eaLnBrk="1" hangingPunct="1">
                <a:spcBef>
                  <a:spcPct val="20000"/>
                </a:spcBef>
              </a:pPr>
              <a:t>1</a:t>
            </a:fld>
            <a:endParaRPr lang="en-GB" altLang="ru-RU" sz="13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9F91B23-13B9-4F97-83BA-986CF356C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B2F3B25-F3C4-40E3-B36A-9DC7305BD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2813"/>
            <a:ext cx="5486400" cy="4475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12" tIns="48112" rIns="96212" bIns="481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9FBAD6B9-9776-4DE4-AFCD-56147A55F9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2950"/>
            <a:ext cx="4929188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0A36587B-1B7F-4E3A-BA64-5AC3CEA6C7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193E1444-485B-4C52-B330-3BC5DF9455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2950"/>
            <a:ext cx="4929188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88CEFED3-6250-4881-9397-2E1D4F746B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616A1D9D-AA54-4290-BBD2-757E295832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2950"/>
            <a:ext cx="4929188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4C3AEA35-2852-4C04-8D20-A7487D7BAD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207B7B9A-07A1-404C-AB8D-60ED1F72B8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2950"/>
            <a:ext cx="4929188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B79AE3DC-47C0-42BD-BDDE-1760F3BB7E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68184729-867B-4268-944F-C662270662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2950"/>
            <a:ext cx="4929188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D07671E5-0672-4CCC-842B-4A4ED62DD1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398CE3B-6A18-4019-9634-AFFAC84B69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1" tIns="48088" rIns="96171" bIns="48088" anchor="b"/>
          <a:lstStyle>
            <a:lvl1pPr defTabSz="922338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fld id="{449CBB58-B6B2-40F6-A4D1-847FD8EA4D7A}" type="slidenum">
              <a:rPr lang="en-GB" altLang="ru-RU"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pPr algn="r" eaLnBrk="1" hangingPunct="1">
                <a:spcBef>
                  <a:spcPct val="20000"/>
                </a:spcBef>
              </a:pPr>
              <a:t>7</a:t>
            </a:fld>
            <a:endParaRPr lang="en-GB" altLang="ru-RU" sz="13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A8E112C-81EE-4C22-BB85-2E568CF6B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4383E92-C35A-4341-8A07-363A7C4F1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4400"/>
            <a:ext cx="5486400" cy="4473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171" tIns="48088" rIns="96171" bIns="4808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9EFBF-52A7-4B96-9220-88C6E8E3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85B1-AC0A-46DB-94B6-7940B092A61B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9E853B-1E1B-48C1-B374-A28EB575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B9695-DE2D-4179-B42D-CFB92494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D2C46-3C6C-43C2-87E4-9897861E75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46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1DC1B-2A81-49F9-A9F9-7F553A32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B7AC-2D9D-4C17-BFB1-8290CABF3EEA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147AD-69A4-427F-96FF-0BFDAD7A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1D83E-F5A7-455C-B241-621599A9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38F35-A61F-4E23-BDB7-0D49026459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01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5F4BA-2BD5-401A-89E5-F0F9571DD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A21A-350F-4FAD-ADD4-75EDFE9AD4B4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787B92-A505-4BAE-ABFB-7412A695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D6CBBC-B8EF-44F4-A709-C878FE43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BC89F-B1DC-4624-881C-924F10BC93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4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94900" y="228602"/>
            <a:ext cx="8339503" cy="579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FAACDE32-5AB8-46C6-8C16-D01AA6FD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44D372B-6204-4637-9AFE-8A0716AA238F}" type="datetime1">
              <a:rPr lang="ru-RU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34E2A62-E073-4957-A01C-BDAC9002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46B75C9-C237-4B92-93C9-209EEACD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600B5-9910-45BC-8C53-2B70FA7292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5316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FF2AD0-B62E-4099-B99D-DC0A12CA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A29A-6A69-4051-A8F1-656E8D598529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00ED2-233D-4048-83ED-9B08B77C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22B6B3-CCBC-4E76-82C3-3B53BD7A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8AA01-2DDB-43D9-B305-BF239CDBDE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27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A8E51-72B3-44FA-958A-1D7FD04C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F973A-109A-42FB-A39D-5F3CAB01BD19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08FD3F-9ACB-4D8B-A18A-F2DABC2A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A2187-7691-4C58-AB87-4195ABCE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95E6C-A1C8-4072-A2BB-C58EACE6D2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22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B7FFBCB-16E7-48C3-8AB6-75CCC54B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A4A1-130B-4A24-B980-2E28F22DE549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A1E2015-C49B-426B-B5EF-AD234940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79CC948-206B-40CC-98BD-2E63B297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EE65B-5370-4361-8A5D-350F496926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45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6A7A4FC-355C-4539-A69D-C4D47737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3512-7120-4817-ADA8-2A2C7973EDA8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30D2635-506E-410C-AE50-EDD5C7C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92440BA-B81E-47B0-9173-0BF6BFA3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4B913-8173-48C0-B519-432BBA3ADB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84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B247609-9896-4793-A385-2FC881EF5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7037E-C760-412A-A0BC-D122947E3ACE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AC782FE-EA09-43E3-905A-843DE55B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2C16B9D-425F-478F-8AF8-F16EE43E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CC4E7-C8A1-4DB4-9009-F31670BE8F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02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323D4B0-2F99-480D-B7E8-FABA9508A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8510-4321-4CF6-99D6-27749432AF99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FC30C73-7528-4731-B76A-9F16B6B6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03CBB50-13FE-4C2C-B9E6-7FD6AB18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57D1A-F8C0-468B-B2B0-BEDF9D825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72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ACB8806-8329-4C8E-B41A-7AB22300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CFE6-E2E1-40B6-9837-614AF540C7D8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DD88169-656C-4D4B-A61B-A6CF69B4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91FAF69-6771-4C6A-B3D0-FA4589A4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0ABEA-8CAC-4932-A625-2E9C14C90A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58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523A538-CA73-44FC-AD5F-9B8617A2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AEF1-8549-4620-A37A-EB41D0E5E51C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E0A9129-E2B4-4661-A535-1048619F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2A1CC6C-89C3-4C7B-901B-347F7D16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DC7EA-42E9-43C8-83BF-EB88562A46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142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39DD640B-36A3-479A-9C3C-BFA0BD499F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424FA70-E485-42D8-A367-812ED9AB24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4CF60-0152-439E-BAC0-79718D2E4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2103D9-8887-4AC1-A3A5-7285445722A5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271377-AF67-46E4-8D1F-7D549C538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ADAF23-AA1D-46BA-BD40-1DEA16E6D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1A54714-6F5D-4F88-8BB7-6EEF572C23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вая папка (6)\IMG_1048.JPG">
            <a:extLst>
              <a:ext uri="{FF2B5EF4-FFF2-40B4-BE49-F238E27FC236}">
                <a16:creationId xmlns:a16="http://schemas.microsoft.com/office/drawing/2014/main" id="{38B62C94-212C-4474-8F8A-9C91ADA84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7">
            <a:extLst>
              <a:ext uri="{FF2B5EF4-FFF2-40B4-BE49-F238E27FC236}">
                <a16:creationId xmlns:a16="http://schemas.microsoft.com/office/drawing/2014/main" id="{E0679963-4B4D-4A3C-8A44-9ACEB9A30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>
            <a:extLst>
              <a:ext uri="{FF2B5EF4-FFF2-40B4-BE49-F238E27FC236}">
                <a16:creationId xmlns:a16="http://schemas.microsoft.com/office/drawing/2014/main" id="{F38511A9-7848-4781-A45E-2CC6F62A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13325"/>
            <a:ext cx="9144000" cy="18446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7" tIns="45608" rIns="91217" bIns="45608" anchor="ctr"/>
          <a:lstStyle>
            <a:lvl1pPr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АО «Астана-Энергия»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исполнению «Инвестиционной программы»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 (</a:t>
            </a:r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квартал) по производству тепловой энергии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2">
            <a:extLst>
              <a:ext uri="{FF2B5EF4-FFF2-40B4-BE49-F238E27FC236}">
                <a16:creationId xmlns:a16="http://schemas.microsoft.com/office/drawing/2014/main" id="{2DD4F558-D5A6-492F-BDFC-8BFDD036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3842"/>
          <a:stretch>
            <a:fillRect/>
          </a:stretch>
        </p:blipFill>
        <p:spPr bwMode="auto">
          <a:xfrm>
            <a:off x="6588125" y="1588"/>
            <a:ext cx="25558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C920B42A-647E-41D3-8C00-A4C8A0AB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7164388" cy="712788"/>
          </a:xfrm>
          <a:prstGeom prst="rect">
            <a:avLst/>
          </a:prstGeom>
          <a:solidFill>
            <a:srgbClr val="31B6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>
            <a:lvl1pPr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t">
              <a:buFont typeface="Arial" panose="020B0604020202020204" pitchFamily="34" charset="0"/>
              <a:buNone/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инвестиционной программы </a:t>
            </a:r>
            <a:endParaRPr lang="en-US" altLang="ru-RU" sz="16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t">
              <a:buFont typeface="Arial" panose="020B0604020202020204" pitchFamily="34" charset="0"/>
              <a:buNone/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производству  тепловой энергии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3F9AF17E-C46B-463D-BD3E-70C6619F5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164388" y="-20638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9242BA-2FB9-43F2-92DE-A5BCF12FE27A}"/>
              </a:ext>
            </a:extLst>
          </p:cNvPr>
          <p:cNvSpPr/>
          <p:nvPr/>
        </p:nvSpPr>
        <p:spPr>
          <a:xfrm>
            <a:off x="107504" y="764704"/>
            <a:ext cx="8928992" cy="3447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1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3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Согласно Инвестиционной программе 2019 года по производству тепловой энергии запланировано 37 мероприятий: </a:t>
            </a:r>
          </a:p>
          <a:p>
            <a:pPr algn="ctr">
              <a:defRPr/>
            </a:pPr>
            <a:endParaRPr lang="ru-RU" sz="1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 ТЭЦ-1 – 16 мероприятий; </a:t>
            </a:r>
          </a:p>
          <a:p>
            <a:pPr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 ТЭЦ-2 – 13 мероприятий;</a:t>
            </a:r>
          </a:p>
          <a:p>
            <a:pPr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 районным котельным – 8 мероприятий.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49358D-B412-4653-933C-2A6F8E22AE59}"/>
              </a:ext>
            </a:extLst>
          </p:cNvPr>
          <p:cNvSpPr/>
          <p:nvPr/>
        </p:nvSpPr>
        <p:spPr>
          <a:xfrm>
            <a:off x="107504" y="4293096"/>
            <a:ext cx="8928992" cy="24622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1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2800" b="1" dirty="0">
                <a:ln w="1905">
                  <a:solidFill>
                    <a:srgbClr val="002060"/>
                  </a:solidFill>
                </a:ln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  <a:r>
              <a:rPr lang="en-US" sz="2800" b="1" dirty="0">
                <a:ln w="1905">
                  <a:solidFill>
                    <a:srgbClr val="002060"/>
                  </a:solidFill>
                </a:ln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IV</a:t>
            </a:r>
            <a:r>
              <a:rPr lang="ru-RU" sz="2800" b="1" dirty="0">
                <a:ln w="1905">
                  <a:solidFill>
                    <a:srgbClr val="002060"/>
                  </a:solidFill>
                </a:ln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квартал 2019 года выполнено:</a:t>
            </a:r>
          </a:p>
          <a:p>
            <a:pPr>
              <a:defRPr/>
            </a:pPr>
            <a:r>
              <a:rPr lang="ru-RU" sz="2800" b="1" dirty="0">
                <a:ln w="1905">
                  <a:solidFill>
                    <a:srgbClr val="002060"/>
                  </a:solidFill>
                </a:ln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 ТЭЦ-1 – 8 мероприятий;</a:t>
            </a:r>
          </a:p>
          <a:p>
            <a:pPr>
              <a:defRPr/>
            </a:pPr>
            <a:r>
              <a:rPr lang="ru-RU" sz="2800" b="1" dirty="0">
                <a:ln w="1905">
                  <a:solidFill>
                    <a:srgbClr val="002060"/>
                  </a:solidFill>
                </a:ln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 ТЭЦ-2 – 5 мероприятий;</a:t>
            </a:r>
          </a:p>
          <a:p>
            <a:pPr>
              <a:defRPr/>
            </a:pPr>
            <a:r>
              <a:rPr lang="ru-RU" sz="2800" b="1" dirty="0">
                <a:ln w="1905">
                  <a:solidFill>
                    <a:srgbClr val="002060"/>
                  </a:solidFill>
                </a:ln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 районным котельным – 2 мероприятия.</a:t>
            </a:r>
          </a:p>
          <a:p>
            <a:pPr>
              <a:defRPr/>
            </a:pPr>
            <a:r>
              <a:rPr lang="ru-RU" sz="2800" b="1" dirty="0">
                <a:ln w="1905">
                  <a:solidFill>
                    <a:srgbClr val="002060"/>
                  </a:solidFill>
                </a:ln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Всего: 15 мероприятий 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9C4868A2-51EE-4F57-A43D-E229D34A1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7164388" cy="712788"/>
          </a:xfrm>
          <a:prstGeom prst="rect">
            <a:avLst/>
          </a:prstGeom>
          <a:solidFill>
            <a:srgbClr val="31B6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>
            <a:lvl1pPr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t">
              <a:buFont typeface="Arial" panose="020B0604020202020204" pitchFamily="34" charset="0"/>
              <a:buNone/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вакуумного деаэратора с заменой струйного аппарата ДЩ (В) на колонку ДВ 400 М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81BA4E34-B7FC-4539-AB6E-487DD78F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164388" y="-20638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9186AC-D141-428A-A0D8-F047DD3928E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8438" y="3787775"/>
            <a:ext cx="4319587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0A42C0-68B4-42E7-87B8-0264B72B984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92088" y="765175"/>
            <a:ext cx="4319587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ACD182-CF51-4891-B1DC-C34BF3AD647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16463" y="765175"/>
            <a:ext cx="4319587" cy="5903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DA7B815D-1E13-4B88-B65A-E721E2A2F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7164388" cy="712788"/>
          </a:xfrm>
          <a:prstGeom prst="rect">
            <a:avLst/>
          </a:prstGeom>
          <a:solidFill>
            <a:srgbClr val="31B6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>
            <a:lvl1pPr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t">
              <a:buFont typeface="Arial" panose="020B0604020202020204" pitchFamily="34" charset="0"/>
              <a:buNone/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</a:t>
            </a:r>
          </a:p>
          <a:p>
            <a:pPr algn="ctr" fontAlgn="t">
              <a:buFont typeface="Arial" panose="020B0604020202020204" pitchFamily="34" charset="0"/>
              <a:buNone/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ствола дымовой трубы №1 Н-100 м. 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BCFB2FCC-2C3E-4F51-B878-766E39C25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164388" y="-20638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252C60-AE97-4452-BC35-8A0BFF12F5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96"/>
          <a:stretch/>
        </p:blipFill>
        <p:spPr>
          <a:xfrm>
            <a:off x="179388" y="765175"/>
            <a:ext cx="4325937" cy="5903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A198CE-1943-4B23-99BB-A3349762DF3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765175"/>
            <a:ext cx="4105275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1149AC-1612-44DA-B07D-60ED78545A2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87900" y="3797300"/>
            <a:ext cx="4105275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C36C54AD-9969-4341-9E81-AE8A75932681}"/>
              </a:ext>
            </a:extLst>
          </p:cNvPr>
          <p:cNvSpPr/>
          <p:nvPr/>
        </p:nvSpPr>
        <p:spPr>
          <a:xfrm>
            <a:off x="5724525" y="1557338"/>
            <a:ext cx="1008063" cy="431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2" name="Rectangle 3">
            <a:extLst>
              <a:ext uri="{FF2B5EF4-FFF2-40B4-BE49-F238E27FC236}">
                <a16:creationId xmlns:a16="http://schemas.microsoft.com/office/drawing/2014/main" id="{14A456DD-2D74-49C2-A959-51F052BE5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216275"/>
            <a:ext cx="865187" cy="357188"/>
          </a:xfrm>
          <a:prstGeom prst="rect">
            <a:avLst/>
          </a:prstGeom>
          <a:solidFill>
            <a:srgbClr val="FF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17" tIns="45709" rIns="91417" bIns="45709" anchor="ctr"/>
          <a:lstStyle>
            <a:lvl1pPr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t">
              <a:buFont typeface="Arial" panose="020B0604020202020204" pitchFamily="34" charset="0"/>
              <a:buNone/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6153" name="Rectangle 3">
            <a:extLst>
              <a:ext uri="{FF2B5EF4-FFF2-40B4-BE49-F238E27FC236}">
                <a16:creationId xmlns:a16="http://schemas.microsoft.com/office/drawing/2014/main" id="{4069A7B2-BDD3-44CA-B38B-EEE9837A2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6165850"/>
            <a:ext cx="865188" cy="355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17" tIns="45709" rIns="91417" bIns="45709" anchor="ctr"/>
          <a:lstStyle>
            <a:lvl1pPr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t">
              <a:buFont typeface="Arial" panose="020B0604020202020204" pitchFamily="34" charset="0"/>
              <a:buNone/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B990A0DE-5022-41D3-B464-EF0DC336B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7164388" cy="712788"/>
          </a:xfrm>
          <a:prstGeom prst="rect">
            <a:avLst/>
          </a:prstGeom>
          <a:solidFill>
            <a:srgbClr val="31B6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>
            <a:lvl1pPr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t"/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и частичная замена участков трубопроводов теплосети С-1 и С-2 на площадке ТЭЦ-2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B0D7CC67-96E5-4B14-80DD-5826F4E9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164388" y="-20638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FADB67-ABF7-4EF2-B4E0-2288383F5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25" y="765175"/>
            <a:ext cx="4321175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6170B6-7BDF-4A1B-BD06-855CCF9195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907" b="21841"/>
          <a:stretch/>
        </p:blipFill>
        <p:spPr>
          <a:xfrm>
            <a:off x="149225" y="3771900"/>
            <a:ext cx="8815388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D0006A-F499-4997-9FB0-3F2F2A461ED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765175"/>
            <a:ext cx="4321175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EEF267A2-E10A-48F0-A870-0BCE7443A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7164388" cy="712788"/>
          </a:xfrm>
          <a:prstGeom prst="rect">
            <a:avLst/>
          </a:prstGeom>
          <a:solidFill>
            <a:srgbClr val="31B6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>
            <a:lvl1pPr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t">
              <a:buFont typeface="Arial" panose="020B0604020202020204" pitchFamily="34" charset="0"/>
              <a:buNone/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инвестиционной программы </a:t>
            </a:r>
            <a:endParaRPr lang="en-US" altLang="ru-RU" sz="16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t">
              <a:buFont typeface="Arial" panose="020B0604020202020204" pitchFamily="34" charset="0"/>
              <a:buNone/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производству  тепловой энергии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0E274BD4-BF26-41F9-9A95-AD05B71E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164388" y="-20638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4C8A90-DFB9-40D7-B58B-AACF5EF98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25" y="3803650"/>
            <a:ext cx="4321175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807E54-BDDC-46DD-9C5E-463289DF56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22" b="11135"/>
          <a:stretch/>
        </p:blipFill>
        <p:spPr>
          <a:xfrm>
            <a:off x="149225" y="765175"/>
            <a:ext cx="4321175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4">
            <a:extLst>
              <a:ext uri="{FF2B5EF4-FFF2-40B4-BE49-F238E27FC236}">
                <a16:creationId xmlns:a16="http://schemas.microsoft.com/office/drawing/2014/main" id="{BC624573-725E-4F08-A7AE-A16E2E713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912813"/>
            <a:ext cx="366713" cy="368300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None/>
              <a:tabLst>
                <a:tab pos="6296025" algn="l"/>
              </a:tabLst>
              <a:defRPr/>
            </a:pPr>
            <a:r>
              <a:rPr lang="ru-RU" altLang="ru-RU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1 </a:t>
            </a:r>
          </a:p>
        </p:txBody>
      </p:sp>
      <p:sp>
        <p:nvSpPr>
          <p:cNvPr id="13" name="Прямоугольник 14">
            <a:extLst>
              <a:ext uri="{FF2B5EF4-FFF2-40B4-BE49-F238E27FC236}">
                <a16:creationId xmlns:a16="http://schemas.microsoft.com/office/drawing/2014/main" id="{585E8665-0013-4D95-AADE-D90DFEA6B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3933825"/>
            <a:ext cx="366713" cy="368300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None/>
              <a:tabLst>
                <a:tab pos="6296025" algn="l"/>
              </a:tabLst>
              <a:defRPr/>
            </a:pPr>
            <a:r>
              <a:rPr lang="ru-RU" altLang="ru-RU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2 </a:t>
            </a:r>
          </a:p>
        </p:txBody>
      </p:sp>
      <p:sp>
        <p:nvSpPr>
          <p:cNvPr id="8200" name="Прямоугольник 14">
            <a:extLst>
              <a:ext uri="{FF2B5EF4-FFF2-40B4-BE49-F238E27FC236}">
                <a16:creationId xmlns:a16="http://schemas.microsoft.com/office/drawing/2014/main" id="{0C6F2DF0-0317-448C-B63E-4E5CE910D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03650"/>
            <a:ext cx="4321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Приобретение фронтального погрузчика;</a:t>
            </a:r>
          </a:p>
          <a:p>
            <a:r>
              <a:rPr lang="ru-RU" altLang="ru-RU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Государственная экспертиза «Разработка ПСД «Демонтаж старых и строительство новых дымовых труб котельных в пос. Промышленный и в пос. Железнодорожный»;</a:t>
            </a:r>
          </a:p>
          <a:p>
            <a:r>
              <a:rPr lang="ru-RU" altLang="ru-RU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Покупка багерного насоса типа ГрТ1250/71 на БН-3.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B2F078-6922-4C6C-8098-9FD1671D2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013" y="765175"/>
            <a:ext cx="4321175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4">
            <a:extLst>
              <a:ext uri="{FF2B5EF4-FFF2-40B4-BE49-F238E27FC236}">
                <a16:creationId xmlns:a16="http://schemas.microsoft.com/office/drawing/2014/main" id="{27000D25-A002-4C22-95FE-14707B24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12813"/>
            <a:ext cx="366712" cy="368300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None/>
              <a:tabLst>
                <a:tab pos="6296025" algn="l"/>
              </a:tabLst>
              <a:defRPr/>
            </a:pPr>
            <a:r>
              <a:rPr lang="ru-RU" altLang="ru-RU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3 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4">
            <a:extLst>
              <a:ext uri="{FF2B5EF4-FFF2-40B4-BE49-F238E27FC236}">
                <a16:creationId xmlns:a16="http://schemas.microsoft.com/office/drawing/2014/main" id="{6BFA660A-AB0E-4BD1-87E8-4AD5EDA97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765175"/>
            <a:ext cx="8828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ПСД «ГАЗИФИКАЦИЯ ТЭЦ-1 и ВКЦ ТЭЦ-2»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в рамках социальных инициатив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ПЕРВОГО ПРЕЗИДЕНТА РЕСПУБЛИКИ КАЗАХСТАН 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5587D648-1574-4A78-BFD2-9268C837D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2051050"/>
            <a:ext cx="2825750" cy="401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B37E2DE9-6BC1-4477-8934-0FA9F5B8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3588" y="2051050"/>
            <a:ext cx="2905125" cy="401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79EF9AF-EABD-4567-9B24-0E280A81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051050"/>
            <a:ext cx="2116138" cy="4037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D68B9-519C-4541-A72B-F95999C4E3E4}"/>
              </a:ext>
            </a:extLst>
          </p:cNvPr>
          <p:cNvSpPr txBox="1"/>
          <p:nvPr/>
        </p:nvSpPr>
        <p:spPr>
          <a:xfrm>
            <a:off x="3635896" y="6228020"/>
            <a:ext cx="51125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>Рабочие чертежи котла и горелочных устройств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C79665-07D6-43A2-BDFA-9D8D6D3B3C62}"/>
              </a:ext>
            </a:extLst>
          </p:cNvPr>
          <p:cNvSpPr txBox="1"/>
          <p:nvPr/>
        </p:nvSpPr>
        <p:spPr>
          <a:xfrm>
            <a:off x="798000" y="6228020"/>
            <a:ext cx="203681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>Паспорт Проекта</a:t>
            </a:r>
          </a:p>
        </p:txBody>
      </p:sp>
      <p:sp>
        <p:nvSpPr>
          <p:cNvPr id="9224" name="Rectangle 3">
            <a:extLst>
              <a:ext uri="{FF2B5EF4-FFF2-40B4-BE49-F238E27FC236}">
                <a16:creationId xmlns:a16="http://schemas.microsoft.com/office/drawing/2014/main" id="{534935F0-C9B0-480B-A70A-C6DA74941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7164388" cy="712788"/>
          </a:xfrm>
          <a:prstGeom prst="rect">
            <a:avLst/>
          </a:prstGeom>
          <a:solidFill>
            <a:srgbClr val="31B6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>
            <a:lvl1pPr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6025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t"/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проектно-сметной документации </a:t>
            </a:r>
          </a:p>
          <a:p>
            <a:pPr algn="ctr" fontAlgn="t"/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«Реконструкция котлов  ТЭЦ-1 и реконструкция котлов водогрейного котельного цеха ТЭЦ-2 с переводом на газ»</a:t>
            </a:r>
          </a:p>
        </p:txBody>
      </p:sp>
      <p:pic>
        <p:nvPicPr>
          <p:cNvPr id="9225" name="Picture 2">
            <a:extLst>
              <a:ext uri="{FF2B5EF4-FFF2-40B4-BE49-F238E27FC236}">
                <a16:creationId xmlns:a16="http://schemas.microsoft.com/office/drawing/2014/main" id="{384202CA-6885-4CDC-AA53-9D59961B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164388" y="-20638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6256</TotalTime>
  <Words>235</Words>
  <Application>Microsoft Office PowerPoint</Application>
  <PresentationFormat>Экран (4:3)</PresentationFormat>
  <Paragraphs>40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ZAMPRED2</dc:creator>
  <cp:lastModifiedBy>Асет Нуртаза</cp:lastModifiedBy>
  <cp:revision>458</cp:revision>
  <cp:lastPrinted>2019-10-03T10:25:53Z</cp:lastPrinted>
  <dcterms:created xsi:type="dcterms:W3CDTF">2014-09-23T07:08:35Z</dcterms:created>
  <dcterms:modified xsi:type="dcterms:W3CDTF">2021-11-26T04:28:30Z</dcterms:modified>
</cp:coreProperties>
</file>